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34" r:id="rId3"/>
    <p:sldId id="264" r:id="rId4"/>
    <p:sldId id="257" r:id="rId5"/>
    <p:sldId id="258" r:id="rId6"/>
    <p:sldId id="33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336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33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401291-9C0A-424A-A1F5-FA9124F9C70C}">
          <p14:sldIdLst>
            <p14:sldId id="256"/>
            <p14:sldId id="334"/>
          </p14:sldIdLst>
        </p14:section>
        <p14:section name="Intro" id="{67217FDC-D0A2-48D8-989F-94DB1C725F0F}">
          <p14:sldIdLst>
            <p14:sldId id="264"/>
            <p14:sldId id="257"/>
            <p14:sldId id="258"/>
          </p14:sldIdLst>
        </p14:section>
        <p14:section name="Parts of a Worksheet" id="{B2BF3921-3A2C-40BD-B748-8C52E9B59340}">
          <p14:sldIdLst>
            <p14:sldId id="33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Entering data" id="{87B784F7-D4B5-4745-B790-99ECF54D9E23}">
          <p14:sldIdLst>
            <p14:sldId id="336"/>
            <p14:sldId id="280"/>
            <p14:sldId id="281"/>
            <p14:sldId id="282"/>
            <p14:sldId id="283"/>
            <p14:sldId id="284"/>
            <p14:sldId id="286"/>
            <p14:sldId id="287"/>
          </p14:sldIdLst>
        </p14:section>
        <p14:section name="Formatting" id="{439A6911-6081-41DC-B6B1-4C5060B8C9D7}">
          <p14:sldIdLst>
            <p14:sldId id="33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32" autoAdjust="0"/>
    <p:restoredTop sz="94660"/>
  </p:normalViewPr>
  <p:slideViewPr>
    <p:cSldViewPr>
      <p:cViewPr>
        <p:scale>
          <a:sx n="100" d="100"/>
          <a:sy n="100" d="100"/>
        </p:scale>
        <p:origin x="15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27F1-81C2-4631-B311-56E0569A0749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79DA8-7EB7-4C38-9DB2-B905E1C2E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8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861EC-3E10-49B6-AD81-3810981E729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2A83C9C-032C-483D-99B5-F93BE9684366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/>
              <a:t>Excel Custom Para 1</a:t>
            </a:r>
          </a:p>
        </p:txBody>
      </p:sp>
    </p:spTree>
    <p:extLst>
      <p:ext uri="{BB962C8B-B14F-4D97-AF65-F5344CB8AC3E}">
        <p14:creationId xmlns:p14="http://schemas.microsoft.com/office/powerpoint/2010/main" val="18684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79DA8-7EB7-4C38-9DB2-B905E1C2EB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7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79DA8-7EB7-4C38-9DB2-B905E1C2EBE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79DA8-7EB7-4C38-9DB2-B905E1C2EBE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861EC-3E10-49B6-AD81-3810981E729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7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E848-D1A3-4B4F-AB8A-8BCA158BB4FC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7EE8-6255-4F96-B6B5-1B7938B0290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7916-D59F-4706-9026-5AD68FC58468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5A60-1810-4208-978F-FEFA388A41A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2F80-B90F-4B5E-9673-66E315B2618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AF25-2D3C-4E20-97C1-F510D6D6EC2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84C5-C3EB-4D70-9FA6-ABB8CBE4DCB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CAE-FAFD-4259-B2F2-FC79982A553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8681-DAA6-4244-87DD-5377D0B1600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5A85-8179-4033-81C2-E7695F03673C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8304-C609-4F10-A7BA-EAE58683126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9F34B7-7305-4744-A157-1C512F6FB94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225C5CE-0B4F-4525-8274-D85325151C3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vcerullo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Beginner</a:t>
            </a:r>
            <a:br>
              <a:rPr lang="en-US" dirty="0"/>
            </a:br>
            <a:r>
              <a:rPr lang="en-US" sz="3600" dirty="0"/>
              <a:t>for Library Class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600" dirty="0"/>
              <a:t>iTeachXL</a:t>
            </a:r>
          </a:p>
          <a:p>
            <a:endParaRPr lang="en-US" dirty="0"/>
          </a:p>
          <a:p>
            <a:r>
              <a:rPr lang="en-US" dirty="0"/>
              <a:t>Frank Cerullo, CPM, MBA</a:t>
            </a:r>
          </a:p>
          <a:p>
            <a:r>
              <a:rPr lang="en-US" sz="2600" dirty="0">
                <a:hlinkClick r:id="rId2"/>
              </a:rPr>
              <a:t>fvcerullo@gmail.com</a:t>
            </a:r>
            <a:endParaRPr lang="en-US" sz="2600" dirty="0"/>
          </a:p>
          <a:p>
            <a:r>
              <a:rPr lang="en-US" sz="2600" dirty="0"/>
              <a:t>631-891-8037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680F-D9C6-486D-92C7-D8BF008E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0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 Box Launcher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/>
              <a:t>Some Tab Groups have a Dialog Box Launcher, in the lower right corner</a:t>
            </a:r>
          </a:p>
          <a:p>
            <a:r>
              <a:rPr lang="en-US" dirty="0"/>
              <a:t>This means more options are available</a:t>
            </a:r>
          </a:p>
          <a:p>
            <a:pPr lvl="1"/>
            <a:r>
              <a:rPr lang="en-US" i="1" dirty="0"/>
              <a:t>Earlier version of Excel had a right facing arrow or showed 3 periods 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1" y="4124325"/>
            <a:ext cx="3080230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43296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5160169"/>
            <a:ext cx="533400" cy="32623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/>
          <p:cNvSpPr/>
          <p:nvPr/>
        </p:nvSpPr>
        <p:spPr>
          <a:xfrm rot="10800000" flipH="1">
            <a:off x="8272452" y="3124200"/>
            <a:ext cx="185748" cy="22860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Home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dirty="0"/>
              <a:t>This controls the “Look and feel” of your sheet</a:t>
            </a:r>
          </a:p>
          <a:p>
            <a:pPr lvl="1"/>
            <a:r>
              <a:rPr lang="en-US" dirty="0"/>
              <a:t>Font </a:t>
            </a:r>
          </a:p>
          <a:p>
            <a:pPr lvl="1"/>
            <a:r>
              <a:rPr lang="en-US" dirty="0"/>
              <a:t>Alignment </a:t>
            </a:r>
          </a:p>
          <a:p>
            <a:pPr lvl="1"/>
            <a:r>
              <a:rPr lang="en-US" dirty="0"/>
              <a:t>Number</a:t>
            </a:r>
          </a:p>
          <a:p>
            <a:r>
              <a:rPr lang="en-US" dirty="0"/>
              <a:t>Styles</a:t>
            </a:r>
          </a:p>
          <a:p>
            <a:pPr lvl="1"/>
            <a:r>
              <a:rPr lang="en-US" dirty="0"/>
              <a:t>Useful for some automatic formatting</a:t>
            </a:r>
          </a:p>
          <a:p>
            <a:r>
              <a:rPr lang="en-US" dirty="0"/>
              <a:t>Editing</a:t>
            </a:r>
          </a:p>
          <a:p>
            <a:pPr lvl="1"/>
            <a:r>
              <a:rPr lang="en-US" dirty="0"/>
              <a:t>Shortcut for simple functions, also Sorting and Filtering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F49F2-B88B-4C86-A2A6-7045949F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763"/>
          <a:stretch/>
        </p:blipFill>
        <p:spPr>
          <a:xfrm>
            <a:off x="0" y="857250"/>
            <a:ext cx="9144000" cy="9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80375" cy="1143000"/>
          </a:xfrm>
        </p:spPr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/>
              <a:t>Pivot Table and Charts</a:t>
            </a:r>
          </a:p>
          <a:p>
            <a:r>
              <a:rPr lang="en-US" dirty="0"/>
              <a:t>Sparklines are small graphs that fit in a single cell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00C27-D4CB-485F-8041-A422F46DB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2" b="77778"/>
          <a:stretch/>
        </p:blipFill>
        <p:spPr>
          <a:xfrm>
            <a:off x="93133" y="1428750"/>
            <a:ext cx="89746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49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39" y="152400"/>
            <a:ext cx="8080375" cy="990600"/>
          </a:xfrm>
        </p:spPr>
        <p:txBody>
          <a:bodyPr/>
          <a:lstStyle/>
          <a:p>
            <a:r>
              <a:rPr lang="en-US" dirty="0"/>
              <a:t>Page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r>
              <a:rPr lang="en-US" dirty="0"/>
              <a:t>Can do all the same actions:</a:t>
            </a:r>
          </a:p>
          <a:p>
            <a:pPr lvl="1"/>
            <a:r>
              <a:rPr lang="en-US" dirty="0"/>
              <a:t>Set Margins, page width/ height etc..</a:t>
            </a:r>
          </a:p>
          <a:p>
            <a:r>
              <a:rPr lang="en-US" dirty="0"/>
              <a:t>Can use pre-set ‘Themes’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74F53-91AB-4BDE-ACA1-A9973DBFD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9396" b="76667"/>
          <a:stretch/>
        </p:blipFill>
        <p:spPr>
          <a:xfrm>
            <a:off x="228599" y="1117600"/>
            <a:ext cx="8744608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03" y="304800"/>
            <a:ext cx="8080375" cy="762000"/>
          </a:xfrm>
        </p:spPr>
        <p:txBody>
          <a:bodyPr/>
          <a:lstStyle/>
          <a:p>
            <a:r>
              <a:rPr lang="en-US" dirty="0"/>
              <a:t>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/>
              <a:t>Simplifies the creation of formulas and using Functions</a:t>
            </a:r>
          </a:p>
          <a:p>
            <a:r>
              <a:rPr lang="en-US" dirty="0"/>
              <a:t>If you are using functions for the first time, this is a useful way to look at them, and to find others you may not be familiar with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11786-434C-49F6-97A0-FB12825B7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65" b="78800"/>
          <a:stretch/>
        </p:blipFill>
        <p:spPr>
          <a:xfrm>
            <a:off x="304799" y="1073445"/>
            <a:ext cx="8382001" cy="12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80375" cy="8382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Sorting &amp; filtering is here again, but they are  also on Home tab</a:t>
            </a:r>
          </a:p>
          <a:p>
            <a:r>
              <a:rPr lang="en-US" dirty="0"/>
              <a:t>Text to Column and Remove Duplicates are useful</a:t>
            </a:r>
          </a:p>
          <a:p>
            <a:r>
              <a:rPr lang="en-US" sz="3000" i="1" dirty="0"/>
              <a:t>Get External Data was in Excel 2003, but tougher to find/use</a:t>
            </a:r>
          </a:p>
          <a:p>
            <a:r>
              <a:rPr lang="en-US" sz="3000" i="1" dirty="0"/>
              <a:t>Notice that PivotTable are NOT part of Data Tab, although they were part of the Data menu path in earlier versions of Excel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EF84E-4739-401E-9DC9-CFDE15F52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2" b="78800"/>
          <a:stretch/>
        </p:blipFill>
        <p:spPr>
          <a:xfrm>
            <a:off x="225425" y="1043178"/>
            <a:ext cx="8766175" cy="10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5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193"/>
            <a:ext cx="8080375" cy="1143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en-US" dirty="0"/>
              <a:t>Spell-Checker</a:t>
            </a:r>
          </a:p>
          <a:p>
            <a:r>
              <a:rPr lang="en-US" dirty="0"/>
              <a:t>Comment control</a:t>
            </a:r>
          </a:p>
          <a:p>
            <a:r>
              <a:rPr lang="en-US" dirty="0"/>
              <a:t>Protect Sheet </a:t>
            </a:r>
          </a:p>
          <a:p>
            <a:pPr lvl="1"/>
            <a:r>
              <a:rPr lang="en-US" dirty="0"/>
              <a:t>Note: Protection of </a:t>
            </a:r>
            <a:r>
              <a:rPr lang="en-US" u="sng" dirty="0"/>
              <a:t>cells</a:t>
            </a:r>
            <a:r>
              <a:rPr lang="en-US" dirty="0"/>
              <a:t> is in Formatting, not here; this is protection of the entire sheet/book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D69EF-3AA0-4E9E-A7C4-42172734B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00" b="77778"/>
          <a:stretch/>
        </p:blipFill>
        <p:spPr>
          <a:xfrm>
            <a:off x="269588" y="1043221"/>
            <a:ext cx="8303197" cy="15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8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80375" cy="1143000"/>
          </a:xfrm>
        </p:spPr>
        <p:txBody>
          <a:bodyPr/>
          <a:lstStyle/>
          <a:p>
            <a:r>
              <a:rPr lang="en-US" dirty="0"/>
              <a:t>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en-US" dirty="0"/>
              <a:t>Control how you see the current workbook</a:t>
            </a:r>
          </a:p>
          <a:p>
            <a:r>
              <a:rPr lang="en-US" dirty="0"/>
              <a:t>Zoom and Freeze Pains are very useful</a:t>
            </a:r>
          </a:p>
          <a:p>
            <a:r>
              <a:rPr lang="en-US" dirty="0"/>
              <a:t>Switch Window used to flip between workbooks you have open, but not between sheets in one book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E481C-8684-428E-ACAD-5A47ED54C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67" b="77319"/>
          <a:stretch/>
        </p:blipFill>
        <p:spPr>
          <a:xfrm>
            <a:off x="152399" y="1143000"/>
            <a:ext cx="846113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Entering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2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6425" y="554301"/>
            <a:ext cx="8080375" cy="71913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Entering data into ‘Cells’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342106" y="1446402"/>
            <a:ext cx="8459788" cy="50641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By organizing your data in a grid, with no empty columns or rows, Excel will automatically consider it a ‘range’ or dB, making sorting, filtering and Pivot Tables easier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Think of it as a list in a notebook binder</a:t>
            </a:r>
          </a:p>
          <a:p>
            <a:pPr>
              <a:lnSpc>
                <a:spcPct val="80000"/>
              </a:lnSpc>
            </a:pPr>
            <a:r>
              <a:rPr lang="en-US" dirty="0"/>
              <a:t>Enter by any of these methods: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Import from other sources (Access dB; Web; .txt; .csv; etc. files)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Link to other sources (other Excel worksheets, or workbooks)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Type directly into the cell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AutoFill – based on standard or Custom Lists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Cut-and-Paste from other sources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F543C01-64E6-4A76-901A-6109D950D5EF}" type="slidenum">
              <a:rPr lang="en-US"/>
              <a:pPr lvl="1"/>
              <a:t>19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Excel Beginner Agenda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/>
              <a:t>Class 1  (Jan 20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pPr marL="742950" lvl="1" algn="l">
              <a:lnSpc>
                <a:spcPct val="80000"/>
              </a:lnSpc>
            </a:pPr>
            <a:r>
              <a:rPr lang="en-US" sz="2400" dirty="0"/>
              <a:t>Intro to Excel/What can it do for me?</a:t>
            </a:r>
          </a:p>
          <a:p>
            <a:pPr marL="742950" lvl="1" algn="l">
              <a:lnSpc>
                <a:spcPct val="80000"/>
              </a:lnSpc>
            </a:pPr>
            <a:r>
              <a:rPr lang="en-US" sz="2400" dirty="0"/>
              <a:t>Parts of the worksheet</a:t>
            </a:r>
          </a:p>
          <a:p>
            <a:pPr marL="742950" lvl="1" algn="l">
              <a:lnSpc>
                <a:spcPct val="80000"/>
              </a:lnSpc>
            </a:pPr>
            <a:r>
              <a:rPr lang="en-US" sz="2400" dirty="0"/>
              <a:t>Entering data</a:t>
            </a:r>
          </a:p>
          <a:p>
            <a:pPr marL="742950" lvl="1" algn="l">
              <a:lnSpc>
                <a:spcPct val="80000"/>
              </a:lnSpc>
            </a:pPr>
            <a:r>
              <a:rPr lang="en-US" sz="2400" dirty="0"/>
              <a:t>Formatting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/>
              <a:t>Class 2 (Mar 24th)</a:t>
            </a:r>
          </a:p>
          <a:p>
            <a:pPr marL="914400" lvl="1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Formulas and Functions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/>
              <a:t>Class 3 (April 28th)</a:t>
            </a:r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Sorting and Filtering data</a:t>
            </a:r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Charts</a:t>
            </a:r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Printing</a:t>
            </a:r>
          </a:p>
          <a:p>
            <a:pPr marL="1200150" lvl="1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fld id="{2D3A9F0F-514A-48AB-B3FA-822AB4CC8C3F}" type="slidenum">
              <a:rPr lang="en-US"/>
              <a:pPr lvl="1"/>
              <a:t>2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11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80375" cy="914400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Entering data into ‘Cells’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0224193-494E-4150-93FD-006C8F8E53D3}" type="slidenum">
              <a:rPr lang="en-US"/>
              <a:pPr lvl="1"/>
              <a:t>20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34794" y="4152900"/>
            <a:ext cx="3848100" cy="2400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In Row 1 we’ll use ‘titles’ to describe kind of information </a:t>
            </a:r>
          </a:p>
          <a:p>
            <a:r>
              <a:rPr lang="en-US" dirty="0"/>
              <a:t>In each column, we’ll enter the ‘data’ that we want to analyze</a:t>
            </a:r>
          </a:p>
        </p:txBody>
      </p:sp>
      <p:pic>
        <p:nvPicPr>
          <p:cNvPr id="8" name="Picture 7" descr="Excel Beginner for PJ Library 2014 Class 4C.xlsx - Excel">
            <a:extLst>
              <a:ext uri="{FF2B5EF4-FFF2-40B4-BE49-F238E27FC236}">
                <a16:creationId xmlns:a16="http://schemas.microsoft.com/office/drawing/2014/main" id="{FC736976-8AB8-4592-8235-2ECAAECFE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9" r="48333" b="57712"/>
          <a:stretch/>
        </p:blipFill>
        <p:spPr>
          <a:xfrm>
            <a:off x="0" y="2133600"/>
            <a:ext cx="8267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69AEE-0858-41E6-88FC-BD733C38D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00" b="29643"/>
          <a:stretch/>
        </p:blipFill>
        <p:spPr>
          <a:xfrm>
            <a:off x="760307" y="2934357"/>
            <a:ext cx="8138160" cy="36188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Entering data into ‘Cells’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‘Data’ Tab</a:t>
            </a:r>
          </a:p>
          <a:p>
            <a:r>
              <a:rPr lang="en-US" dirty="0"/>
              <a:t>Get Data</a:t>
            </a:r>
          </a:p>
          <a:p>
            <a:r>
              <a:rPr lang="en-US" sz="2400" dirty="0"/>
              <a:t>Many others methods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2955842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" y="3340418"/>
            <a:ext cx="1490133" cy="553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5E3E1-E28D-492E-B24C-914DA002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6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975"/>
            <a:ext cx="8229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Entering data:</a:t>
            </a:r>
            <a:br>
              <a:rPr lang="en-US" sz="3600" dirty="0"/>
            </a:br>
            <a:r>
              <a:rPr lang="en-US" sz="3600" dirty="0"/>
              <a:t>To create a new column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/>
              <a:t>We want to add new Column(s) in between Column G Vendor Name and Column H Vendor Discount</a:t>
            </a:r>
          </a:p>
          <a:p>
            <a:r>
              <a:rPr lang="en-US" dirty="0"/>
              <a:t>Click Column G Header (on the letter itself) to highlight the entire Column G</a:t>
            </a:r>
          </a:p>
          <a:p>
            <a:r>
              <a:rPr lang="en-US" dirty="0"/>
              <a:t>Col G is now shaded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E6816-56FE-483B-B903-D6E949545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60" r="44167" b="50455"/>
          <a:stretch/>
        </p:blipFill>
        <p:spPr>
          <a:xfrm>
            <a:off x="2138007" y="3852466"/>
            <a:ext cx="6853593" cy="20911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800" y="4110434"/>
            <a:ext cx="876300" cy="1833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581400" y="3590132"/>
            <a:ext cx="2819400" cy="1307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17D72-2C31-444A-9178-F8CAD3E7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Entering data:</a:t>
            </a:r>
            <a:br>
              <a:rPr lang="en-US" sz="3600" dirty="0"/>
            </a:br>
            <a:r>
              <a:rPr lang="en-US" sz="3600" dirty="0"/>
              <a:t>To create a new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Click</a:t>
            </a:r>
          </a:p>
          <a:p>
            <a:pPr lvl="1"/>
            <a:r>
              <a:rPr lang="en-US" dirty="0"/>
              <a:t>See the small Menu</a:t>
            </a:r>
          </a:p>
          <a:p>
            <a:r>
              <a:rPr lang="en-US" dirty="0"/>
              <a:t>Click “Insert”</a:t>
            </a:r>
          </a:p>
          <a:p>
            <a:r>
              <a:rPr lang="en-US" dirty="0"/>
              <a:t>A new column appears in Column G</a:t>
            </a:r>
          </a:p>
          <a:p>
            <a:pPr lvl="1"/>
            <a:r>
              <a:rPr lang="en-US" dirty="0"/>
              <a:t>It is empty and highlighted</a:t>
            </a:r>
          </a:p>
          <a:p>
            <a:pPr lvl="1"/>
            <a:r>
              <a:rPr lang="en-US" dirty="0"/>
              <a:t>The DATA in all Columns moves over one column to the right</a:t>
            </a:r>
          </a:p>
          <a:p>
            <a:pPr lvl="2"/>
            <a:r>
              <a:rPr lang="en-US" dirty="0"/>
              <a:t>What was in Column G now appears in Column H</a:t>
            </a:r>
          </a:p>
          <a:p>
            <a:pPr lvl="2"/>
            <a:r>
              <a:rPr lang="en-US" dirty="0"/>
              <a:t>What was in Column I now appears in Column J</a:t>
            </a:r>
          </a:p>
          <a:p>
            <a:r>
              <a:rPr lang="en-US" dirty="0"/>
              <a:t>You can now fill in whatever you want in Column G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FC76B-3932-43D2-B347-3E5296B43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" t="18889" r="41667" b="27778"/>
          <a:stretch/>
        </p:blipFill>
        <p:spPr>
          <a:xfrm>
            <a:off x="5334000" y="930361"/>
            <a:ext cx="3736116" cy="19492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67600" y="1981396"/>
            <a:ext cx="1219200" cy="329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cxnSpLocks/>
            <a:endCxn id="6" idx="3"/>
          </p:cNvCxnSpPr>
          <p:nvPr/>
        </p:nvCxnSpPr>
        <p:spPr>
          <a:xfrm flipV="1">
            <a:off x="2667000" y="2262653"/>
            <a:ext cx="4979148" cy="274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48E97-7810-4DD6-A8C0-794C374F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5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80375" cy="1143000"/>
          </a:xfrm>
        </p:spPr>
        <p:txBody>
          <a:bodyPr>
            <a:noAutofit/>
          </a:bodyPr>
          <a:lstStyle/>
          <a:p>
            <a:r>
              <a:rPr lang="en-US" sz="3600" dirty="0"/>
              <a:t>Entering data:</a:t>
            </a:r>
            <a:br>
              <a:rPr lang="en-US" sz="3600" dirty="0"/>
            </a:br>
            <a:r>
              <a:rPr lang="en-US" sz="3600" dirty="0"/>
              <a:t>To create a new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38400"/>
          </a:xfrm>
        </p:spPr>
        <p:txBody>
          <a:bodyPr/>
          <a:lstStyle/>
          <a:p>
            <a:r>
              <a:rPr lang="en-US" dirty="0"/>
              <a:t>Add a title in Row 1 of the new column</a:t>
            </a:r>
          </a:p>
          <a:p>
            <a:pPr lvl="1"/>
            <a:r>
              <a:rPr lang="en-US" dirty="0"/>
              <a:t>By leaving it blank, we run the risk that Excel MAY treat the information to the left of the new column as  separate from the information on the right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0442F8-178C-42C5-9622-EFE011A6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9E048-D501-4A2C-A51E-ECBCEC21B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89" r="40833" b="54445"/>
          <a:stretch/>
        </p:blipFill>
        <p:spPr>
          <a:xfrm>
            <a:off x="2438400" y="2895600"/>
            <a:ext cx="5410200" cy="13716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10200" y="3042216"/>
            <a:ext cx="1143000" cy="405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97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5425"/>
            <a:ext cx="8439150" cy="460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Quicker Data entry using Auto Fill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5CD42C3-1BAB-4D41-8360-8E893EDA06F9}" type="slidenum">
              <a:rPr lang="en-US"/>
              <a:pPr lvl="1"/>
              <a:t>25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t="21330" r="73343" b="63991"/>
          <a:stretch>
            <a:fillRect/>
          </a:stretch>
        </p:blipFill>
        <p:spPr bwMode="auto">
          <a:xfrm>
            <a:off x="358775" y="2632075"/>
            <a:ext cx="2376488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21331" r="60005" b="38409"/>
          <a:stretch/>
        </p:blipFill>
        <p:spPr bwMode="auto">
          <a:xfrm>
            <a:off x="2555874" y="2632075"/>
            <a:ext cx="4225925" cy="327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1913509" y="3725068"/>
            <a:ext cx="539750" cy="431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 type="none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533400" y="685800"/>
            <a:ext cx="7740650" cy="1946275"/>
          </a:xfrm>
          <a:prstGeom prst="rect">
            <a:avLst/>
          </a:prstGeom>
          <a:noFill/>
          <a:ln>
            <a:noFill/>
          </a:ln>
          <a:effectLst/>
        </p:spPr>
        <p:txBody>
          <a:bodyPr lIns="182562" tIns="46038" rIns="182562" bIns="46038"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Type any month in any cell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Enter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Click on that same cell again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Grab the lower right corner of the cell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sz="2400" dirty="0"/>
              <a:t>Drag down to Fill the cells below, or to the right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0" y="2614408"/>
            <a:ext cx="2764537" cy="258532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1800" dirty="0"/>
              <a:t>** Advanced Topic:</a:t>
            </a:r>
          </a:p>
          <a:p>
            <a:r>
              <a:rPr lang="en-US" sz="1800" dirty="0"/>
              <a:t>Excel comes standard with various versions of the  months and days of the week, we can add Custom Lists, as well:</a:t>
            </a:r>
          </a:p>
          <a:p>
            <a:r>
              <a:rPr lang="en-US" sz="1800" dirty="0"/>
              <a:t>File =&gt; Advanced =&gt;General=&gt;Edit Custom Lists</a:t>
            </a:r>
          </a:p>
        </p:txBody>
      </p:sp>
    </p:spTree>
    <p:extLst>
      <p:ext uri="{BB962C8B-B14F-4D97-AF65-F5344CB8AC3E}">
        <p14:creationId xmlns:p14="http://schemas.microsoft.com/office/powerpoint/2010/main" val="7769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  <p:bldP spid="80907" grpId="0" build="p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Formatting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2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Agenda Excel Beginner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Formatting cells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“Others”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Number, including Serial Date concept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Other tricks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fld id="{2D3A9F0F-514A-48AB-B3FA-822AB4CC8C3F}" type="slidenum">
              <a:rPr lang="en-US"/>
              <a:pPr lvl="1"/>
              <a:t>27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3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3600" dirty="0"/>
              <a:t>Formatting Cells includes 2 major sections: Number and Others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b="1" u="sng" dirty="0"/>
              <a:t>Others: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The way Excel LOOKS or SHOWS us information on screen or on paper</a:t>
            </a:r>
          </a:p>
          <a:p>
            <a:pPr lvl="1"/>
            <a:r>
              <a:rPr lang="en-US" dirty="0"/>
              <a:t>DOES NOT impact the calculations very much</a:t>
            </a:r>
          </a:p>
          <a:p>
            <a:r>
              <a:rPr lang="en-US" b="1" u="sng" dirty="0"/>
              <a:t>Number</a:t>
            </a:r>
            <a:endParaRPr lang="en-US" dirty="0"/>
          </a:p>
          <a:p>
            <a:pPr lvl="1"/>
            <a:r>
              <a:rPr lang="en-US" dirty="0"/>
              <a:t>the way that we SEE information is not always the same as the way Excel USES that information</a:t>
            </a:r>
          </a:p>
          <a:p>
            <a:pPr lvl="1"/>
            <a:r>
              <a:rPr lang="en-US" dirty="0"/>
              <a:t>Currency, Serial Date, Text, etc..	 	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715000"/>
            <a:ext cx="6248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r>
              <a:rPr lang="en-US" dirty="0"/>
              <a:t>In recent versions of Excel, you can now SORT by Color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9AC321-0582-4B39-85B4-E7826F23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88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80375" cy="838200"/>
          </a:xfrm>
        </p:spPr>
        <p:txBody>
          <a:bodyPr/>
          <a:lstStyle/>
          <a:p>
            <a:r>
              <a:rPr lang="en-US" dirty="0"/>
              <a:t>Formatting:</a:t>
            </a:r>
            <a:r>
              <a:rPr lang="en-US" b="1" dirty="0"/>
              <a:t> </a:t>
            </a:r>
            <a:r>
              <a:rPr lang="en-US" b="1" u="sng" dirty="0"/>
              <a:t>Other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3600" dirty="0"/>
              <a:t>Color:</a:t>
            </a:r>
          </a:p>
          <a:p>
            <a:pPr lvl="1"/>
            <a:r>
              <a:rPr lang="en-US" sz="3200" dirty="0"/>
              <a:t>Shading, or ‘coloring’ the cells background or Fill</a:t>
            </a:r>
          </a:p>
          <a:p>
            <a:pPr lvl="1"/>
            <a:r>
              <a:rPr lang="en-US" sz="3200" dirty="0"/>
              <a:t>Shading or ‘coloring’ the Font</a:t>
            </a:r>
          </a:p>
          <a:p>
            <a:r>
              <a:rPr lang="en-US" sz="3600" dirty="0"/>
              <a:t>Borders, Alignment, Font size, Bold etc.</a:t>
            </a:r>
          </a:p>
          <a:p>
            <a:r>
              <a:rPr lang="en-US" sz="3600" dirty="0"/>
              <a:t>Row height, Column Width; Hiding</a:t>
            </a:r>
          </a:p>
          <a:p>
            <a:r>
              <a:rPr lang="en-US" sz="3600" dirty="0"/>
              <a:t>Protection**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715000"/>
            <a:ext cx="3810000" cy="83099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** Protection and security are  Advanced topics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D67BE-3283-4429-AA27-EE728552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0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Intro and what Excel can do for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45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Other</a:t>
            </a:r>
            <a:br>
              <a:rPr lang="en-US" dirty="0"/>
            </a:br>
            <a:r>
              <a:rPr lang="en-US" dirty="0"/>
              <a:t>Color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28325D-B0D5-4BEA-B9E5-F6B8DF6C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" r="39167" b="54444"/>
          <a:stretch/>
        </p:blipFill>
        <p:spPr>
          <a:xfrm>
            <a:off x="2169978" y="3979269"/>
            <a:ext cx="6593022" cy="27094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2533650"/>
          </a:xfrm>
        </p:spPr>
        <p:txBody>
          <a:bodyPr>
            <a:noAutofit/>
          </a:bodyPr>
          <a:lstStyle/>
          <a:p>
            <a:r>
              <a:rPr lang="en-US" sz="2800" dirty="0"/>
              <a:t>Simple method:</a:t>
            </a:r>
          </a:p>
          <a:p>
            <a:pPr lvl="1"/>
            <a:r>
              <a:rPr lang="en-US" sz="2400" dirty="0"/>
              <a:t>Select any Cell, Column, Row or range</a:t>
            </a:r>
          </a:p>
          <a:p>
            <a:pPr lvl="1"/>
            <a:r>
              <a:rPr lang="en-US" sz="2400" dirty="0"/>
              <a:t>Click the Home Tab</a:t>
            </a:r>
          </a:p>
          <a:p>
            <a:pPr lvl="1"/>
            <a:r>
              <a:rPr lang="en-US" sz="2400" dirty="0"/>
              <a:t>In the Font tab group, click the Paint can, or Font icon to change a color, or </a:t>
            </a:r>
          </a:p>
          <a:p>
            <a:pPr lvl="1"/>
            <a:r>
              <a:rPr lang="en-US" sz="2400" dirty="0"/>
              <a:t>In the Alignment tab group, select a different Alignment</a:t>
            </a:r>
          </a:p>
        </p:txBody>
      </p:sp>
      <p:sp>
        <p:nvSpPr>
          <p:cNvPr id="4" name="Oval 3"/>
          <p:cNvSpPr/>
          <p:nvPr/>
        </p:nvSpPr>
        <p:spPr>
          <a:xfrm>
            <a:off x="3657600" y="45720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00300" y="40386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781300" y="2514600"/>
            <a:ext cx="76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4" idx="7"/>
          </p:cNvCxnSpPr>
          <p:nvPr/>
        </p:nvCxnSpPr>
        <p:spPr>
          <a:xfrm flipH="1">
            <a:off x="4438089" y="3390900"/>
            <a:ext cx="1924612" cy="1248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CEB19-027B-4466-B314-3448247A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4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8080375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Other, Color</a:t>
            </a:r>
            <a:br>
              <a:rPr lang="en-US" dirty="0"/>
            </a:br>
            <a:r>
              <a:rPr lang="en-US" sz="4000" dirty="0"/>
              <a:t>More control: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81412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Click the            Icon in the Font tab group to open the ‘Format Cells’ option box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52" y="2897437"/>
            <a:ext cx="4228948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79" y="1700974"/>
            <a:ext cx="59359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0A2D3-BB26-4A4D-855C-92372ABCE2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7" t="7037" r="77148" b="79259"/>
          <a:stretch/>
        </p:blipFill>
        <p:spPr>
          <a:xfrm>
            <a:off x="609600" y="3590856"/>
            <a:ext cx="3140086" cy="129539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71800" y="4238555"/>
            <a:ext cx="609600" cy="638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3A232-F5DE-4668-94B8-41241972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3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16384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Other, Color</a:t>
            </a:r>
            <a:br>
              <a:rPr lang="en-US" dirty="0"/>
            </a:br>
            <a:r>
              <a:rPr lang="en-US" dirty="0"/>
              <a:t>More methods</a:t>
            </a:r>
            <a:r>
              <a:rPr lang="en-US" sz="40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019800" cy="533400"/>
          </a:xfrm>
        </p:spPr>
        <p:txBody>
          <a:bodyPr>
            <a:normAutofit/>
          </a:bodyPr>
          <a:lstStyle/>
          <a:p>
            <a:r>
              <a:rPr lang="en-US" dirty="0"/>
              <a:t>Use the Styles or Cells tab group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4E0F1-AAD8-4EFE-B25E-533C2843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B0EA4-D6AD-4626-BFA0-BBE7C603F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67" t="4074" r="28333" b="76667"/>
          <a:stretch/>
        </p:blipFill>
        <p:spPr>
          <a:xfrm>
            <a:off x="3543300" y="2044547"/>
            <a:ext cx="3675185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EE719F-6C43-499D-BE7A-522B67616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33" t="4075" r="22500" b="27777"/>
          <a:stretch/>
        </p:blipFill>
        <p:spPr>
          <a:xfrm>
            <a:off x="3933091" y="2044547"/>
            <a:ext cx="3792415" cy="45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Formatting: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172200" cy="53340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way that we SEE information is not always the same as the way Excel USES that information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Several formats we can use, these are the ones that are most commonly used in business:</a:t>
            </a:r>
          </a:p>
          <a:p>
            <a:pPr marL="742950" lvl="2" indent="-342900"/>
            <a:r>
              <a:rPr lang="en-US" dirty="0"/>
              <a:t>General</a:t>
            </a:r>
          </a:p>
          <a:p>
            <a:pPr marL="742950" lvl="2" indent="-342900"/>
            <a:r>
              <a:rPr lang="en-US" dirty="0"/>
              <a:t>Number</a:t>
            </a:r>
          </a:p>
          <a:p>
            <a:pPr marL="742950" lvl="2" indent="-342900"/>
            <a:r>
              <a:rPr lang="en-US" dirty="0"/>
              <a:t>Currency</a:t>
            </a:r>
          </a:p>
          <a:p>
            <a:pPr marL="742950" lvl="2" indent="-342900"/>
            <a:r>
              <a:rPr lang="en-US" dirty="0"/>
              <a:t>Date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53C7D-E9C1-46B3-90AE-295E4420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392B7-CD0B-4696-A1F1-C444AC47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r="47500" b="23333"/>
          <a:stretch/>
        </p:blipFill>
        <p:spPr>
          <a:xfrm>
            <a:off x="6781800" y="990600"/>
            <a:ext cx="2133600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0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FECA4F-9891-47DC-BC5A-F2E6F57B0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33" b="42593"/>
          <a:stretch/>
        </p:blipFill>
        <p:spPr>
          <a:xfrm>
            <a:off x="1299368" y="3767328"/>
            <a:ext cx="5449887" cy="2974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347472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Number</a:t>
            </a:r>
            <a:br>
              <a:rPr lang="en-US" dirty="0"/>
            </a:br>
            <a:r>
              <a:rPr lang="en-US" dirty="0"/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057400"/>
          </a:xfrm>
        </p:spPr>
        <p:txBody>
          <a:bodyPr>
            <a:noAutofit/>
          </a:bodyPr>
          <a:lstStyle/>
          <a:p>
            <a:r>
              <a:rPr lang="en-US" sz="2000" dirty="0"/>
              <a:t>Cells formatted as Number General, do not have any specific “look” or restrictions</a:t>
            </a:r>
          </a:p>
          <a:p>
            <a:r>
              <a:rPr lang="en-US" sz="2000" dirty="0"/>
              <a:t>Can be Alpha or Numeric</a:t>
            </a:r>
          </a:p>
          <a:p>
            <a:r>
              <a:rPr lang="en-US" sz="2000" dirty="0"/>
              <a:t>No decimals points </a:t>
            </a:r>
          </a:p>
          <a:p>
            <a:r>
              <a:rPr lang="en-US" sz="2000" dirty="0"/>
              <a:t>If the Column is not wide enough to display as written, it SHOWS as scientific notation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4800600"/>
            <a:ext cx="609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 flipH="1">
            <a:off x="3733800" y="3352800"/>
            <a:ext cx="581025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0" y="1981200"/>
            <a:ext cx="352425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Suggested use: text fields, part numbers  or other  references ; where no calculations are needed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7F744-6D01-4596-8F8A-0B8B2E6A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Number</a:t>
            </a:r>
            <a:br>
              <a:rPr lang="en-US" dirty="0"/>
            </a:br>
            <a:r>
              <a:rPr lang="en-US" dirty="0"/>
              <a:t>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8378"/>
          </a:xfrm>
        </p:spPr>
        <p:txBody>
          <a:bodyPr>
            <a:noAutofit/>
          </a:bodyPr>
          <a:lstStyle/>
          <a:p>
            <a:r>
              <a:rPr lang="en-US" sz="2400" dirty="0"/>
              <a:t>Can be alpha, but make sense when numeric only</a:t>
            </a:r>
          </a:p>
          <a:p>
            <a:r>
              <a:rPr lang="en-US" sz="2400" dirty="0"/>
              <a:t>Can  show with or without the comma</a:t>
            </a:r>
          </a:p>
          <a:p>
            <a:r>
              <a:rPr lang="en-US" sz="2400" dirty="0"/>
              <a:t>Can show negatives with a dash, and/or in red, and/or in parentheses</a:t>
            </a:r>
          </a:p>
          <a:p>
            <a:r>
              <a:rPr lang="en-US" sz="2400" dirty="0"/>
              <a:t>Use the Number tab group or Format Cells option box to configure </a:t>
            </a:r>
          </a:p>
          <a:p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8762"/>
            <a:ext cx="18669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9" r="30630" b="27500"/>
          <a:stretch/>
        </p:blipFill>
        <p:spPr bwMode="auto">
          <a:xfrm>
            <a:off x="7190302" y="3371435"/>
            <a:ext cx="1729249" cy="329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294190" y="3960140"/>
            <a:ext cx="990600" cy="47209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29361" b="6414"/>
          <a:stretch/>
        </p:blipFill>
        <p:spPr bwMode="auto">
          <a:xfrm>
            <a:off x="457200" y="4267187"/>
            <a:ext cx="3611880" cy="238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331864"/>
            <a:ext cx="2667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Format Cells  Option box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0302" y="2667000"/>
            <a:ext cx="187749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Number tab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F8D65-6746-41BA-B17D-177DC774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52400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Number</a:t>
            </a:r>
            <a:br>
              <a:rPr lang="en-US" dirty="0"/>
            </a:br>
            <a:r>
              <a:rPr lang="en-US" dirty="0"/>
              <a:t>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600200"/>
            <a:ext cx="8229600" cy="1856232"/>
          </a:xfrm>
        </p:spPr>
        <p:txBody>
          <a:bodyPr>
            <a:noAutofit/>
          </a:bodyPr>
          <a:lstStyle/>
          <a:p>
            <a:r>
              <a:rPr lang="en-US" sz="2000" dirty="0"/>
              <a:t>Can add a defined number of decimal points (or NO decimal points)</a:t>
            </a:r>
          </a:p>
          <a:p>
            <a:pPr lvl="1"/>
            <a:r>
              <a:rPr lang="en-US" sz="2000" dirty="0"/>
              <a:t>This does NOT round off the value, it just SHOWS it without the decimal</a:t>
            </a:r>
          </a:p>
          <a:p>
            <a:pPr lvl="1"/>
            <a:r>
              <a:rPr lang="en-US" sz="2000" dirty="0"/>
              <a:t>To check, click the cell, and look in the Formula Bar to confirm the full value is still in the spreadsheet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7275" y="5562600"/>
            <a:ext cx="352425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Suggested use:  Numeric values, qty’s; counts; etc. where calculations are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3DADD-F13E-4BEA-BE0F-A85BE7F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36</a:t>
            </a:fld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1B6466-22E5-4CDD-B441-87387E9F2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52" y="3476025"/>
            <a:ext cx="4108195" cy="33819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29000" y="66294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62200" y="43434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971800" y="4523934"/>
            <a:ext cx="762000" cy="2105466"/>
          </a:xfrm>
          <a:prstGeom prst="straightConnector1">
            <a:avLst/>
          </a:prstGeom>
          <a:ln w="22225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4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Number</a:t>
            </a:r>
            <a:br>
              <a:rPr lang="en-US" dirty="0"/>
            </a:br>
            <a:r>
              <a:rPr lang="en-US" dirty="0"/>
              <a:t>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Autofit/>
          </a:bodyPr>
          <a:lstStyle/>
          <a:p>
            <a:r>
              <a:rPr lang="en-US" sz="2000" dirty="0"/>
              <a:t>Shows monetary values with an symbol ($ for US dollars; </a:t>
            </a:r>
            <a:r>
              <a:rPr lang="en-US" sz="2000" strike="sngStrike" dirty="0"/>
              <a:t>Y</a:t>
            </a:r>
            <a:r>
              <a:rPr lang="en-US" sz="2000" dirty="0"/>
              <a:t>  for Japanese Yen; etc..)</a:t>
            </a:r>
          </a:p>
          <a:p>
            <a:r>
              <a:rPr lang="en-US" sz="2000" dirty="0"/>
              <a:t>Does NOT calculate an exchange rate, it only displays the value with the symbol selected</a:t>
            </a:r>
          </a:p>
          <a:p>
            <a:r>
              <a:rPr lang="en-US" sz="2000" dirty="0"/>
              <a:t>Can add a defined number of decimal points (or NO decimal points)</a:t>
            </a:r>
          </a:p>
          <a:p>
            <a:pPr lvl="1"/>
            <a:r>
              <a:rPr lang="en-US" sz="2000" dirty="0"/>
              <a:t>This does NOT round off the value, it just SHOWS it without the decimal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6585"/>
            <a:ext cx="4648200" cy="28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1848-5F14-448E-B8D0-798282DC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34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Number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Serial Date Concept: Every date from Jan 1</a:t>
            </a:r>
            <a:r>
              <a:rPr lang="en-US" baseline="30000" dirty="0"/>
              <a:t>st</a:t>
            </a:r>
            <a:r>
              <a:rPr lang="en-US" dirty="0"/>
              <a:t>, 1900 thru Dec 31, 9999 has a serial number</a:t>
            </a:r>
          </a:p>
          <a:p>
            <a:pPr lvl="1"/>
            <a:r>
              <a:rPr lang="en-US" dirty="0"/>
              <a:t>Jan 1, 1900 = 1</a:t>
            </a:r>
          </a:p>
          <a:p>
            <a:pPr lvl="1"/>
            <a:r>
              <a:rPr lang="en-US" dirty="0"/>
              <a:t> Dec 31, 9999 = 2,958,465</a:t>
            </a:r>
          </a:p>
          <a:p>
            <a:pPr lvl="1"/>
            <a:r>
              <a:rPr lang="en-US" sz="3200" b="1" dirty="0"/>
              <a:t>There are </a:t>
            </a:r>
            <a:r>
              <a:rPr lang="en-US" sz="3200" b="1" u="sng" dirty="0"/>
              <a:t>nearly 3 Million days </a:t>
            </a:r>
            <a:r>
              <a:rPr lang="en-US" sz="3200" b="1" dirty="0"/>
              <a:t>between those dates</a:t>
            </a:r>
          </a:p>
          <a:p>
            <a:r>
              <a:rPr lang="en-US" dirty="0"/>
              <a:t>It is a FORMATTING technique that shows a </a:t>
            </a:r>
            <a:r>
              <a:rPr lang="en-US" u="sng" dirty="0"/>
              <a:t>number</a:t>
            </a:r>
            <a:r>
              <a:rPr lang="en-US" dirty="0"/>
              <a:t> in </a:t>
            </a:r>
            <a:r>
              <a:rPr lang="en-US" u="sng" dirty="0"/>
              <a:t>a format </a:t>
            </a:r>
            <a:r>
              <a:rPr lang="en-US" dirty="0"/>
              <a:t>we can think about in terms of a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76371-00AC-488B-BFB9-DD703BB8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Formatting: Number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17 different option to display the date.</a:t>
            </a:r>
          </a:p>
          <a:p>
            <a:r>
              <a:rPr lang="en-US" dirty="0"/>
              <a:t>For Example: May 5</a:t>
            </a:r>
            <a:r>
              <a:rPr lang="en-US" baseline="30000" dirty="0"/>
              <a:t>th</a:t>
            </a:r>
            <a:r>
              <a:rPr lang="en-US" dirty="0"/>
              <a:t>, 2018 =  43,225 can be shown as a date or a number as discussed above:</a:t>
            </a:r>
          </a:p>
          <a:p>
            <a:pPr lvl="1"/>
            <a:r>
              <a:rPr lang="en-US" dirty="0"/>
              <a:t>General: 43225</a:t>
            </a:r>
          </a:p>
          <a:p>
            <a:pPr lvl="1"/>
            <a:r>
              <a:rPr lang="en-US" dirty="0"/>
              <a:t>Number: 43225.00</a:t>
            </a:r>
          </a:p>
          <a:p>
            <a:pPr lvl="1"/>
            <a:r>
              <a:rPr lang="en-US" dirty="0"/>
              <a:t>Short date: 5/5/2018</a:t>
            </a:r>
          </a:p>
          <a:p>
            <a:pPr lvl="1"/>
            <a:r>
              <a:rPr lang="en-US" dirty="0"/>
              <a:t>Long Date: Saturday, May 05, 2018</a:t>
            </a:r>
          </a:p>
          <a:p>
            <a:pPr lvl="1"/>
            <a:r>
              <a:rPr lang="en-US" dirty="0"/>
              <a:t>Month-Year: M-18</a:t>
            </a:r>
          </a:p>
          <a:p>
            <a:pPr lvl="1"/>
            <a:r>
              <a:rPr lang="en-US" dirty="0"/>
              <a:t>others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352800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Suggested use:  Dates where calculations are needed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A5572-C66B-4640-9A4B-C4A9BDA1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80375" cy="766762"/>
          </a:xfrm>
        </p:spPr>
        <p:txBody>
          <a:bodyPr/>
          <a:lstStyle/>
          <a:p>
            <a:r>
              <a:rPr lang="en-US" dirty="0"/>
              <a:t>Introduction to Excel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893175" cy="4932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Part of the MS Office suite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Common commands (I.E. ctrl-c = Copy)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Compatibility with other Office products: Word, PowerPoint, Access, Outlook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 spreadsheet: Accounting, ‘number crunching’, arithmetic and math, finance, statistics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Simple database; word processing; link to the web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Charts and Pivot Tables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Simple to learn, but as complex as you make it…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Multiple methods to accomplish the same thing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Keystrokes, Ribbon, Tabs, Mouse commands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cover everything – highlights only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5E66851-4116-47D9-80EC-35D2243315C9}" type="slidenum">
              <a:rPr lang="en-US"/>
              <a:pPr lvl="1"/>
              <a:t>4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80375" cy="1143000"/>
          </a:xfrm>
        </p:spPr>
        <p:txBody>
          <a:bodyPr>
            <a:noAutofit/>
          </a:bodyPr>
          <a:lstStyle/>
          <a:p>
            <a:r>
              <a:rPr lang="en-US" sz="4000" dirty="0"/>
              <a:t>Formatting: Number</a:t>
            </a:r>
            <a:br>
              <a:rPr lang="en-US" sz="4000" dirty="0"/>
            </a:br>
            <a:r>
              <a:rPr lang="en-US" sz="4000" dirty="0"/>
              <a:t>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r>
              <a:rPr lang="en-US" sz="3600" dirty="0"/>
              <a:t>We can calculate on dates</a:t>
            </a:r>
          </a:p>
          <a:p>
            <a:pPr lvl="1"/>
            <a:r>
              <a:rPr lang="en-US" sz="3600" dirty="0"/>
              <a:t>From May 5th our example:</a:t>
            </a:r>
          </a:p>
          <a:p>
            <a:pPr lvl="2"/>
            <a:r>
              <a:rPr lang="en-US" sz="3600" dirty="0"/>
              <a:t>43225 +1 = 43226 is May 6</a:t>
            </a:r>
            <a:r>
              <a:rPr lang="en-US" sz="3600" baseline="30000" dirty="0"/>
              <a:t>th</a:t>
            </a:r>
            <a:r>
              <a:rPr lang="en-US" sz="3600" dirty="0"/>
              <a:t>, 2018</a:t>
            </a:r>
          </a:p>
          <a:p>
            <a:r>
              <a:rPr lang="en-US" sz="3600" dirty="0"/>
              <a:t>Can use these in Functions and Formula</a:t>
            </a:r>
          </a:p>
          <a:p>
            <a:pPr lvl="1"/>
            <a:r>
              <a:rPr lang="en-US" dirty="0"/>
              <a:t>Will discuss further, below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D7EFE6-365D-4630-93C4-678827EA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65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803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of same “Value” shown </a:t>
            </a:r>
            <a:br>
              <a:rPr lang="en-US" dirty="0"/>
            </a:br>
            <a:r>
              <a:rPr lang="en-US" dirty="0"/>
              <a:t>in 10 different Formats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4C809-9A13-4894-94D3-341ACDA5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5C5CE-0B4F-4525-8274-D85325151C38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4371659-3064-4702-B46E-0AAE05541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4953000" cy="48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0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95570-ABFE-4719-8982-2BFBB68F5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63" r="66667" b="4074"/>
          <a:stretch/>
        </p:blipFill>
        <p:spPr>
          <a:xfrm>
            <a:off x="570986" y="1512636"/>
            <a:ext cx="5448813" cy="3950389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80375" cy="1143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Other formatting tricks: </a:t>
            </a:r>
            <a:b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Sheets can be re-named or re-colored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2669BBC7-8934-41D4-8918-66A909DABE53}" type="slidenum">
              <a:rPr lang="en-US"/>
              <a:pPr lvl="1"/>
              <a:t>42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1143000" y="5885853"/>
            <a:ext cx="2663825" cy="468312"/>
          </a:xfrm>
          <a:prstGeom prst="wedgeRectCallout">
            <a:avLst>
              <a:gd name="adj1" fmla="val -27185"/>
              <a:gd name="adj2" fmla="val -220052"/>
            </a:avLst>
          </a:prstGeom>
          <a:ln>
            <a:headEnd type="none" w="lg" len="lg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800" dirty="0"/>
              <a:t>Right click on the tab</a:t>
            </a:r>
          </a:p>
        </p:txBody>
      </p:sp>
      <p:sp>
        <p:nvSpPr>
          <p:cNvPr id="148486" name="AutoShape 6"/>
          <p:cNvSpPr>
            <a:spLocks noChangeArrowheads="1"/>
          </p:cNvSpPr>
          <p:nvPr/>
        </p:nvSpPr>
        <p:spPr bwMode="auto">
          <a:xfrm>
            <a:off x="6022975" y="4191000"/>
            <a:ext cx="2663825" cy="468313"/>
          </a:xfrm>
          <a:prstGeom prst="wedgeRectCallout">
            <a:avLst>
              <a:gd name="adj1" fmla="val -162720"/>
              <a:gd name="adj2" fmla="val -336718"/>
            </a:avLst>
          </a:prstGeom>
          <a:ln>
            <a:headEnd type="none" w="lg" len="lg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800" dirty="0"/>
              <a:t>Rename it</a:t>
            </a:r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4800600" y="6113582"/>
            <a:ext cx="2663825" cy="468312"/>
          </a:xfrm>
          <a:prstGeom prst="wedgeRectCallout">
            <a:avLst>
              <a:gd name="adj1" fmla="val -114951"/>
              <a:gd name="adj2" fmla="val -504250"/>
            </a:avLst>
          </a:prstGeom>
          <a:ln>
            <a:headEnd type="none" w="lg" len="lg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800" dirty="0"/>
              <a:t>Or click Tab Color…</a:t>
            </a:r>
          </a:p>
        </p:txBody>
      </p:sp>
    </p:spTree>
    <p:extLst>
      <p:ext uri="{BB962C8B-B14F-4D97-AF65-F5344CB8AC3E}">
        <p14:creationId xmlns:p14="http://schemas.microsoft.com/office/powerpoint/2010/main" val="36794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  <p:bldP spid="14848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FCBA26-4635-4A5F-82CE-F7AC99FF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63" r="66667" b="4074"/>
          <a:stretch/>
        </p:blipFill>
        <p:spPr>
          <a:xfrm>
            <a:off x="533400" y="1453805"/>
            <a:ext cx="6629400" cy="4806314"/>
          </a:xfrm>
          <a:prstGeom prst="rect">
            <a:avLst/>
          </a:prstGeom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7825"/>
            <a:ext cx="8080375" cy="76517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</a:rPr>
              <a:t>Sheets can be re-named or re-colored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C1706D1-D8C5-425A-9A41-646AD50226FB}" type="slidenum">
              <a:rPr lang="en-US"/>
              <a:pPr lvl="1"/>
              <a:t>43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49512" name="AutoShape 8"/>
          <p:cNvSpPr>
            <a:spLocks/>
          </p:cNvSpPr>
          <p:nvPr/>
        </p:nvSpPr>
        <p:spPr bwMode="auto">
          <a:xfrm>
            <a:off x="3352800" y="1424427"/>
            <a:ext cx="4068763" cy="828675"/>
          </a:xfrm>
          <a:prstGeom prst="borderCallout2">
            <a:avLst>
              <a:gd name="adj1" fmla="val 13792"/>
              <a:gd name="adj2" fmla="val 101875"/>
              <a:gd name="adj3" fmla="val 13792"/>
              <a:gd name="adj4" fmla="val 115296"/>
              <a:gd name="adj5" fmla="val 329614"/>
              <a:gd name="adj6" fmla="val 55536"/>
            </a:avLst>
          </a:prstGeom>
          <a:ln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dirty="0"/>
              <a:t>Select a Color</a:t>
            </a:r>
          </a:p>
        </p:txBody>
      </p:sp>
    </p:spTree>
    <p:extLst>
      <p:ext uri="{BB962C8B-B14F-4D97-AF65-F5344CB8AC3E}">
        <p14:creationId xmlns:p14="http://schemas.microsoft.com/office/powerpoint/2010/main" val="4048017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1534" y="381000"/>
            <a:ext cx="8080375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</a:rPr>
              <a:t>Sheets can be re-named or re-colored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7A533F3-2985-45FE-AE9D-803B7A54BE4C}" type="slidenum">
              <a:rPr lang="en-US"/>
              <a:pPr lvl="1"/>
              <a:t>44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0D45C-5198-4449-8AF4-3978A5ED9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93" r="63333" b="4074"/>
          <a:stretch/>
        </p:blipFill>
        <p:spPr>
          <a:xfrm>
            <a:off x="370320" y="2614611"/>
            <a:ext cx="5921316" cy="1438275"/>
          </a:xfrm>
          <a:prstGeom prst="rect">
            <a:avLst/>
          </a:prstGeom>
        </p:spPr>
      </p:pic>
      <p:sp>
        <p:nvSpPr>
          <p:cNvPr id="150535" name="AutoShape 7"/>
          <p:cNvSpPr>
            <a:spLocks/>
          </p:cNvSpPr>
          <p:nvPr/>
        </p:nvSpPr>
        <p:spPr bwMode="auto">
          <a:xfrm>
            <a:off x="2987675" y="4976813"/>
            <a:ext cx="4860925" cy="1438275"/>
          </a:xfrm>
          <a:prstGeom prst="borderCallout1">
            <a:avLst>
              <a:gd name="adj1" fmla="val 7949"/>
              <a:gd name="adj2" fmla="val -1569"/>
              <a:gd name="adj3" fmla="val -79978"/>
              <a:gd name="adj4" fmla="val -14858"/>
            </a:avLst>
          </a:prstGeom>
          <a:ln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dirty="0"/>
              <a:t>Stay organized by having a different color for different categories, or different owners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70905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75662" cy="711200"/>
          </a:xfrm>
        </p:spPr>
        <p:txBody>
          <a:bodyPr>
            <a:noAutofit/>
          </a:bodyPr>
          <a:lstStyle/>
          <a:p>
            <a:r>
              <a:rPr lang="en-US" sz="3600" dirty="0"/>
              <a:t>What can Excel </a:t>
            </a:r>
            <a:r>
              <a:rPr lang="en-US" sz="3600" u="sng" dirty="0"/>
              <a:t>do</a:t>
            </a:r>
            <a:r>
              <a:rPr lang="en-US" sz="3600" dirty="0"/>
              <a:t> for me?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If you organize data into ROWS and COLUMNS which allows you to ‘crunch numbers’, but also:</a:t>
            </a:r>
          </a:p>
          <a:p>
            <a:r>
              <a:rPr lang="en-US" dirty="0"/>
              <a:t>Use arithmetic Functions, statistical Functions, financial calculations, Logic and Look-ups functions</a:t>
            </a:r>
          </a:p>
          <a:p>
            <a:r>
              <a:rPr lang="en-US" dirty="0"/>
              <a:t>Create Lists, Calendars, Reports, PivotTables</a:t>
            </a:r>
          </a:p>
          <a:p>
            <a:r>
              <a:rPr lang="en-US" dirty="0"/>
              <a:t>Create professional looking Charts and Graphs</a:t>
            </a:r>
          </a:p>
          <a:p>
            <a:r>
              <a:rPr lang="en-US" dirty="0"/>
              <a:t>Print or share secure worksheets and workbooks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A5E11B9-9CBF-429F-8FC0-4C11407ADF4C}" type="slidenum">
              <a:rPr lang="en-US"/>
              <a:pPr lvl="1"/>
              <a:t>5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105400"/>
            <a:ext cx="6019800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** Certain Advanced topics may be mentioned or referred to briefly, but require more in depth explanation  for this course</a:t>
            </a:r>
          </a:p>
        </p:txBody>
      </p:sp>
    </p:spTree>
    <p:extLst>
      <p:ext uri="{BB962C8B-B14F-4D97-AF65-F5344CB8AC3E}">
        <p14:creationId xmlns:p14="http://schemas.microsoft.com/office/powerpoint/2010/main" val="33622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Parts of the worksheet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6A13222-F63D-4895-BF02-5F749964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8080375" cy="55086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dirty="0"/>
              <a:t>Key parts of the worksheet: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1013079" y="2454748"/>
            <a:ext cx="1730121" cy="954107"/>
          </a:xfrm>
          <a:prstGeom prst="wedgeRectCallout">
            <a:avLst>
              <a:gd name="adj1" fmla="val -18636"/>
              <a:gd name="adj2" fmla="val -1332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The Ribbon – (This changes depending on which TAB you are on)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628644" y="3216748"/>
            <a:ext cx="1629156" cy="646331"/>
          </a:xfrm>
          <a:prstGeom prst="wedgeRectCallout">
            <a:avLst>
              <a:gd name="adj1" fmla="val -185189"/>
              <a:gd name="adj2" fmla="val -38824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Quick Access Tool Bar** 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681663" y="2728126"/>
            <a:ext cx="914400" cy="304801"/>
          </a:xfrm>
          <a:prstGeom prst="wedgeRectCallout">
            <a:avLst>
              <a:gd name="adj1" fmla="val -432597"/>
              <a:gd name="adj2" fmla="val -5632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295400" y="4752180"/>
            <a:ext cx="1600200" cy="523220"/>
          </a:xfrm>
          <a:prstGeom prst="wedgeRectCallout">
            <a:avLst>
              <a:gd name="adj1" fmla="val 390205"/>
              <a:gd name="adj2" fmla="val 1220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ZOOM </a:t>
            </a:r>
          </a:p>
          <a:p>
            <a:r>
              <a:rPr lang="en-US" sz="1400" dirty="0">
                <a:solidFill>
                  <a:schemeClr val="tx1"/>
                </a:solidFill>
              </a:rPr>
              <a:t>(Adjust size)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3125152" y="2367182"/>
            <a:ext cx="2071688" cy="474662"/>
          </a:xfrm>
          <a:prstGeom prst="borderCallout3">
            <a:avLst>
              <a:gd name="adj1" fmla="val 24079"/>
              <a:gd name="adj2" fmla="val 103676"/>
              <a:gd name="adj3" fmla="val 24079"/>
              <a:gd name="adj4" fmla="val 148120"/>
              <a:gd name="adj5" fmla="val -23079"/>
              <a:gd name="adj6" fmla="val 148120"/>
              <a:gd name="adj7" fmla="val -75583"/>
              <a:gd name="adj8" fmla="val -19079"/>
            </a:avLst>
          </a:prstGeom>
          <a:ln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200" i="1" dirty="0"/>
              <a:t>Enter Functions, Formulas or Data in the “Formula Bar”</a:t>
            </a:r>
          </a:p>
        </p:txBody>
      </p:sp>
      <p:sp>
        <p:nvSpPr>
          <p:cNvPr id="13" name="AutoShape 4"/>
          <p:cNvSpPr>
            <a:spLocks/>
          </p:cNvSpPr>
          <p:nvPr/>
        </p:nvSpPr>
        <p:spPr bwMode="auto">
          <a:xfrm>
            <a:off x="842295" y="4275787"/>
            <a:ext cx="2071687" cy="330200"/>
          </a:xfrm>
          <a:prstGeom prst="borderCallout3">
            <a:avLst>
              <a:gd name="adj1" fmla="val 34616"/>
              <a:gd name="adj2" fmla="val 103676"/>
              <a:gd name="adj3" fmla="val 34616"/>
              <a:gd name="adj4" fmla="val 125134"/>
              <a:gd name="adj5" fmla="val -181250"/>
              <a:gd name="adj6" fmla="val 125134"/>
              <a:gd name="adj7" fmla="val -271513"/>
              <a:gd name="adj8" fmla="val -31938"/>
            </a:avLst>
          </a:prstGeom>
          <a:ln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200" i="1" dirty="0"/>
              <a:t>Row headings: 1, 2, 3 etc...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4067175" y="4257675"/>
            <a:ext cx="2071688" cy="330200"/>
          </a:xfrm>
          <a:prstGeom prst="borderCallout3">
            <a:avLst>
              <a:gd name="adj1" fmla="val 34616"/>
              <a:gd name="adj2" fmla="val 103676"/>
              <a:gd name="adj3" fmla="val 34616"/>
              <a:gd name="adj4" fmla="val 104676"/>
              <a:gd name="adj5" fmla="val -129806"/>
              <a:gd name="adj6" fmla="val 148814"/>
              <a:gd name="adj7" fmla="val -610540"/>
              <a:gd name="adj8" fmla="val 151698"/>
            </a:avLst>
          </a:prstGeom>
          <a:ln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200" i="1" dirty="0"/>
              <a:t>Column headings: A, B, C etc...</a:t>
            </a:r>
          </a:p>
        </p:txBody>
      </p:sp>
      <p:sp>
        <p:nvSpPr>
          <p:cNvPr id="16" name="AutoShape 9"/>
          <p:cNvSpPr>
            <a:spLocks/>
          </p:cNvSpPr>
          <p:nvPr/>
        </p:nvSpPr>
        <p:spPr bwMode="auto">
          <a:xfrm>
            <a:off x="1556957" y="3419475"/>
            <a:ext cx="2071687" cy="762000"/>
          </a:xfrm>
          <a:prstGeom prst="borderCallout3">
            <a:avLst>
              <a:gd name="adj1" fmla="val 15000"/>
              <a:gd name="adj2" fmla="val -3676"/>
              <a:gd name="adj3" fmla="val 15000"/>
              <a:gd name="adj4" fmla="val -40153"/>
              <a:gd name="adj5" fmla="val 208"/>
              <a:gd name="adj6" fmla="val -40153"/>
              <a:gd name="adj7" fmla="val -193955"/>
              <a:gd name="adj8" fmla="val -59367"/>
            </a:avLst>
          </a:prstGeom>
          <a:ln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200" i="1" dirty="0"/>
              <a:t>The ‘Name box”  shows where your cursor is currently located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42918" y="4422775"/>
            <a:ext cx="792163" cy="1139285"/>
            <a:chOff x="6842918" y="4422775"/>
            <a:chExt cx="792163" cy="1139285"/>
          </a:xfrm>
        </p:grpSpPr>
        <p:sp>
          <p:nvSpPr>
            <p:cNvPr id="15" name="AutoShape 7"/>
            <p:cNvSpPr>
              <a:spLocks/>
            </p:cNvSpPr>
            <p:nvPr/>
          </p:nvSpPr>
          <p:spPr bwMode="auto">
            <a:xfrm>
              <a:off x="6842918" y="4422775"/>
              <a:ext cx="792163" cy="658813"/>
            </a:xfrm>
            <a:prstGeom prst="borderCallout3">
              <a:avLst>
                <a:gd name="adj1" fmla="val 37909"/>
                <a:gd name="adj2" fmla="val 99398"/>
                <a:gd name="adj3" fmla="val 7066"/>
                <a:gd name="adj4" fmla="val 120439"/>
                <a:gd name="adj5" fmla="val -112209"/>
                <a:gd name="adj6" fmla="val 139677"/>
                <a:gd name="adj7" fmla="val -184056"/>
                <a:gd name="adj8" fmla="val 269050"/>
              </a:avLst>
            </a:prstGeom>
            <a:ln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/>
            <a:lstStyle/>
            <a:p>
              <a:r>
                <a:rPr lang="en-US" sz="1200" i="1" dirty="0"/>
                <a:t>Slide bars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6942835" y="5081588"/>
              <a:ext cx="62008" cy="480472"/>
            </a:xfrm>
            <a:prstGeom prst="line">
              <a:avLst/>
            </a:prstGeom>
            <a:ln>
              <a:headEnd type="stealth" w="lg" len="lg"/>
              <a:tailEnd type="oval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/>
            <a:lstStyle/>
            <a:p>
              <a:endParaRPr lang="en-US" i="1" dirty="0"/>
            </a:p>
          </p:txBody>
        </p:sp>
      </p:grpSp>
      <p:sp>
        <p:nvSpPr>
          <p:cNvPr id="18" name="AutoShape 5"/>
          <p:cNvSpPr>
            <a:spLocks/>
          </p:cNvSpPr>
          <p:nvPr/>
        </p:nvSpPr>
        <p:spPr bwMode="auto">
          <a:xfrm>
            <a:off x="4167092" y="4916488"/>
            <a:ext cx="2071688" cy="330200"/>
          </a:xfrm>
          <a:prstGeom prst="borderCallout3">
            <a:avLst>
              <a:gd name="adj1" fmla="val 34616"/>
              <a:gd name="adj2" fmla="val 103676"/>
              <a:gd name="adj3" fmla="val 117693"/>
              <a:gd name="adj4" fmla="val 108207"/>
              <a:gd name="adj5" fmla="val 160655"/>
              <a:gd name="adj6" fmla="val 70248"/>
              <a:gd name="adj7" fmla="val 184331"/>
              <a:gd name="adj8" fmla="val -150140"/>
            </a:avLst>
          </a:prstGeom>
          <a:ln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r>
              <a:rPr lang="en-US" sz="1200" i="1" dirty="0"/>
              <a:t>Sheets (Sheet1, Sheet2 etc...)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6957060" y="2693528"/>
            <a:ext cx="914400" cy="523220"/>
          </a:xfrm>
          <a:prstGeom prst="wedgeRectCallout">
            <a:avLst>
              <a:gd name="adj1" fmla="val -173184"/>
              <a:gd name="adj2" fmla="val -2316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Tabs Groups</a:t>
            </a:r>
          </a:p>
        </p:txBody>
      </p:sp>
      <p:sp>
        <p:nvSpPr>
          <p:cNvPr id="7" name="Oval 6"/>
          <p:cNvSpPr/>
          <p:nvPr/>
        </p:nvSpPr>
        <p:spPr>
          <a:xfrm>
            <a:off x="355599" y="1041873"/>
            <a:ext cx="7883525" cy="762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5334000" y="3216748"/>
            <a:ext cx="1262063" cy="646331"/>
          </a:xfrm>
          <a:prstGeom prst="wedgeRectCallout">
            <a:avLst>
              <a:gd name="adj1" fmla="val -136732"/>
              <a:gd name="adj2" fmla="val -2724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Dialog Box Launcher</a:t>
            </a:r>
          </a:p>
        </p:txBody>
      </p:sp>
    </p:spTree>
    <p:extLst>
      <p:ext uri="{BB962C8B-B14F-4D97-AF65-F5344CB8AC3E}">
        <p14:creationId xmlns:p14="http://schemas.microsoft.com/office/powerpoint/2010/main" val="6603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7" grpId="0" animBg="1"/>
      <p:bldP spid="7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6333E57-B832-4156-8D0A-5922EE0D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656"/>
            <a:ext cx="8229600" cy="990600"/>
          </a:xfrm>
        </p:spPr>
        <p:txBody>
          <a:bodyPr/>
          <a:lstStyle/>
          <a:p>
            <a:r>
              <a:rPr lang="en-US" dirty="0"/>
              <a:t>Navigating</a:t>
            </a:r>
          </a:p>
        </p:txBody>
      </p:sp>
      <p:pic>
        <p:nvPicPr>
          <p:cNvPr id="30" name="Content Placeholder 29" descr="Excel Beginner for PJ Library 2014 Class 4C.xlsx - Excel">
            <a:extLst>
              <a:ext uri="{FF2B5EF4-FFF2-40B4-BE49-F238E27FC236}">
                <a16:creationId xmlns:a16="http://schemas.microsoft.com/office/drawing/2014/main" id="{EE38E605-DEDE-420C-A828-47D0B06B6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5" t="22279" r="6480" b="58870"/>
          <a:stretch/>
        </p:blipFill>
        <p:spPr>
          <a:xfrm>
            <a:off x="4648200" y="2222202"/>
            <a:ext cx="3600165" cy="1621452"/>
          </a:xfrm>
          <a:ln w="9525"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8</a:t>
            </a:fld>
            <a:endParaRPr lang="en-US" dirty="0"/>
          </a:p>
        </p:txBody>
      </p:sp>
      <p:pic>
        <p:nvPicPr>
          <p:cNvPr id="21" name="Picture 20" descr="Excel Beginner for PJ Library 2014 Class 4C.xlsx - Excel">
            <a:extLst>
              <a:ext uri="{FF2B5EF4-FFF2-40B4-BE49-F238E27FC236}">
                <a16:creationId xmlns:a16="http://schemas.microsoft.com/office/drawing/2014/main" id="{A5542A94-78C8-4A2F-A87B-DCC91688B2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9" r="75268" b="57712"/>
          <a:stretch/>
        </p:blipFill>
        <p:spPr>
          <a:xfrm>
            <a:off x="381000" y="2203482"/>
            <a:ext cx="3957614" cy="1600200"/>
          </a:xfrm>
          <a:prstGeom prst="rect">
            <a:avLst/>
          </a:prstGeom>
          <a:ln>
            <a:noFill/>
            <a:prstDash val="solid"/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E61628-E64D-4BC8-B00D-6F83B801A3AC}"/>
              </a:ext>
            </a:extLst>
          </p:cNvPr>
          <p:cNvCxnSpPr/>
          <p:nvPr/>
        </p:nvCxnSpPr>
        <p:spPr>
          <a:xfrm>
            <a:off x="4338614" y="2209800"/>
            <a:ext cx="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62CE3C-AF38-40E7-9C90-E746503CB1D2}"/>
              </a:ext>
            </a:extLst>
          </p:cNvPr>
          <p:cNvGrpSpPr/>
          <p:nvPr/>
        </p:nvGrpSpPr>
        <p:grpSpPr>
          <a:xfrm>
            <a:off x="3162279" y="4038600"/>
            <a:ext cx="1600200" cy="369332"/>
            <a:chOff x="1981200" y="4463534"/>
            <a:chExt cx="1600200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6A8EDB-5E54-4365-B6F0-B0D736C7210D}"/>
                </a:ext>
              </a:extLst>
            </p:cNvPr>
            <p:cNvSpPr txBox="1"/>
            <p:nvPr/>
          </p:nvSpPr>
          <p:spPr>
            <a:xfrm>
              <a:off x="1981200" y="446353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 + 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CD27FEA-9ED5-49F3-A916-5B593D8EFA84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4648200"/>
              <a:ext cx="4572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1308EC-707F-48EB-A98E-DA0B398125C6}"/>
              </a:ext>
            </a:extLst>
          </p:cNvPr>
          <p:cNvCxnSpPr>
            <a:cxnSpLocks/>
          </p:cNvCxnSpPr>
          <p:nvPr/>
        </p:nvCxnSpPr>
        <p:spPr>
          <a:xfrm>
            <a:off x="4651263" y="2222202"/>
            <a:ext cx="0" cy="16214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D07FF4-C94E-47B3-8DD9-CD5D27DA2CD0}"/>
              </a:ext>
            </a:extLst>
          </p:cNvPr>
          <p:cNvSpPr txBox="1"/>
          <p:nvPr/>
        </p:nvSpPr>
        <p:spPr>
          <a:xfrm>
            <a:off x="6400801" y="3979891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16,000 Columns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FE84E0-22B4-4D26-AEDF-64F4D09751B9}"/>
              </a:ext>
            </a:extLst>
          </p:cNvPr>
          <p:cNvGrpSpPr/>
          <p:nvPr/>
        </p:nvGrpSpPr>
        <p:grpSpPr>
          <a:xfrm>
            <a:off x="752236" y="4349513"/>
            <a:ext cx="1600200" cy="412608"/>
            <a:chOff x="747832" y="4378159"/>
            <a:chExt cx="1600200" cy="41260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19A1AD-81C4-49E0-BCFF-A077870221A0}"/>
                </a:ext>
              </a:extLst>
            </p:cNvPr>
            <p:cNvSpPr txBox="1"/>
            <p:nvPr/>
          </p:nvSpPr>
          <p:spPr>
            <a:xfrm>
              <a:off x="747832" y="437815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End + 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E80CA0-97DD-4EEF-A897-9300123CEE6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947" y="4407932"/>
              <a:ext cx="0" cy="38283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743B48E-BA17-4A88-9C47-92E68528DA83}"/>
              </a:ext>
            </a:extLst>
          </p:cNvPr>
          <p:cNvSpPr txBox="1"/>
          <p:nvPr/>
        </p:nvSpPr>
        <p:spPr>
          <a:xfrm>
            <a:off x="4419601" y="5334000"/>
            <a:ext cx="434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sheet has almost 17 Billion Cells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0E5B25-5C40-4304-BD47-DB1612E8D3F1}"/>
              </a:ext>
            </a:extLst>
          </p:cNvPr>
          <p:cNvGrpSpPr/>
          <p:nvPr/>
        </p:nvGrpSpPr>
        <p:grpSpPr>
          <a:xfrm>
            <a:off x="457200" y="4902306"/>
            <a:ext cx="3810000" cy="1650443"/>
            <a:chOff x="457200" y="4902306"/>
            <a:chExt cx="3810000" cy="1650443"/>
          </a:xfrm>
        </p:grpSpPr>
        <p:pic>
          <p:nvPicPr>
            <p:cNvPr id="42" name="Picture 41" descr="Excel Beginner for PJ Library 2014 Class 4C.xlsx - Excel">
              <a:extLst>
                <a:ext uri="{FF2B5EF4-FFF2-40B4-BE49-F238E27FC236}">
                  <a16:creationId xmlns:a16="http://schemas.microsoft.com/office/drawing/2014/main" id="{221463FF-AC9F-449C-934D-83457F9A2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" t="79685" r="74118"/>
            <a:stretch/>
          </p:blipFill>
          <p:spPr>
            <a:xfrm>
              <a:off x="457200" y="4939119"/>
              <a:ext cx="3810000" cy="1613630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6B1E020-5064-47D5-9015-07C272142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" y="4902306"/>
              <a:ext cx="3733800" cy="128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BD3AB50-D97A-4FC2-93B8-E08AE066A465}"/>
              </a:ext>
            </a:extLst>
          </p:cNvPr>
          <p:cNvSpPr txBox="1"/>
          <p:nvPr/>
        </p:nvSpPr>
        <p:spPr>
          <a:xfrm>
            <a:off x="1676400" y="5369617"/>
            <a:ext cx="243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1 Mill Rows</a:t>
            </a:r>
          </a:p>
        </p:txBody>
      </p:sp>
      <p:pic>
        <p:nvPicPr>
          <p:cNvPr id="49" name="Picture 4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717CB5-EEC4-4665-A398-8EA4A459E7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02" y="4210550"/>
            <a:ext cx="1306943" cy="87256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78F0704-789D-4665-B3D7-2DAB3F4379F3}"/>
              </a:ext>
            </a:extLst>
          </p:cNvPr>
          <p:cNvSpPr txBox="1"/>
          <p:nvPr/>
        </p:nvSpPr>
        <p:spPr>
          <a:xfrm>
            <a:off x="6400801" y="455798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Name box to Go To cell A1</a:t>
            </a:r>
          </a:p>
        </p:txBody>
      </p:sp>
    </p:spTree>
    <p:extLst>
      <p:ext uri="{BB962C8B-B14F-4D97-AF65-F5344CB8AC3E}">
        <p14:creationId xmlns:p14="http://schemas.microsoft.com/office/powerpoint/2010/main" val="7850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There are 7 Tabs:</a:t>
            </a:r>
          </a:p>
          <a:p>
            <a:pPr lvl="1"/>
            <a:r>
              <a:rPr lang="en-US" dirty="0"/>
              <a:t>Home, Insert, Page Layout,  Formulas, Data, Review, View</a:t>
            </a:r>
          </a:p>
          <a:p>
            <a:r>
              <a:rPr lang="en-US" dirty="0"/>
              <a:t>Groups are the set of Commands for each Tab</a:t>
            </a:r>
          </a:p>
          <a:p>
            <a:pPr lvl="1"/>
            <a:r>
              <a:rPr lang="en-US" dirty="0"/>
              <a:t> example: Clipboard, Font, Alignment, etc.</a:t>
            </a:r>
          </a:p>
          <a:p>
            <a:r>
              <a:rPr lang="en-US" dirty="0"/>
              <a:t>Commands are the buttons or menus where  we can ‘do’ something</a:t>
            </a:r>
          </a:p>
          <a:p>
            <a:pPr lvl="1"/>
            <a:r>
              <a:rPr lang="en-US" dirty="0"/>
              <a:t>Example: Wrap text, Format Cell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7AB8-7D02-4874-B17C-092FF714F9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41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7545</TotalTime>
  <Words>1944</Words>
  <Application>Microsoft Office PowerPoint</Application>
  <PresentationFormat>On-screen Show (4:3)</PresentationFormat>
  <Paragraphs>290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Clarity</vt:lpstr>
      <vt:lpstr>Excel Beginner for Library Class 1</vt:lpstr>
      <vt:lpstr>Excel Beginner Agenda</vt:lpstr>
      <vt:lpstr>PowerPoint Presentation</vt:lpstr>
      <vt:lpstr>Introduction to Excel</vt:lpstr>
      <vt:lpstr>What can Excel do for me?</vt:lpstr>
      <vt:lpstr>PowerPoint Presentation</vt:lpstr>
      <vt:lpstr>Key parts of the worksheet:</vt:lpstr>
      <vt:lpstr>Navigating</vt:lpstr>
      <vt:lpstr>Ribbon</vt:lpstr>
      <vt:lpstr>Dialog Box Launcher</vt:lpstr>
      <vt:lpstr>Home</vt:lpstr>
      <vt:lpstr>Insert</vt:lpstr>
      <vt:lpstr>Page Layout</vt:lpstr>
      <vt:lpstr>Formulas</vt:lpstr>
      <vt:lpstr>Data</vt:lpstr>
      <vt:lpstr>Review</vt:lpstr>
      <vt:lpstr>View</vt:lpstr>
      <vt:lpstr>PowerPoint Presentation</vt:lpstr>
      <vt:lpstr>Entering data into ‘Cells’</vt:lpstr>
      <vt:lpstr>Entering data into ‘Cells’</vt:lpstr>
      <vt:lpstr>Entering data into ‘Cells’</vt:lpstr>
      <vt:lpstr>Entering data: To create a new column</vt:lpstr>
      <vt:lpstr>Entering data: To create a new column</vt:lpstr>
      <vt:lpstr>Entering data: To create a new column</vt:lpstr>
      <vt:lpstr>Quicker Data entry using Auto Fill</vt:lpstr>
      <vt:lpstr>PowerPoint Presentation</vt:lpstr>
      <vt:lpstr>Agenda Excel Beginner</vt:lpstr>
      <vt:lpstr>Formatting Cells includes 2 major sections: Number and Others</vt:lpstr>
      <vt:lpstr>Formatting: Other</vt:lpstr>
      <vt:lpstr>Formatting: Other Color</vt:lpstr>
      <vt:lpstr>Formatting: Other, Color More control:</vt:lpstr>
      <vt:lpstr>Formatting: Other, Color More methods:</vt:lpstr>
      <vt:lpstr>Formatting: Number</vt:lpstr>
      <vt:lpstr>Formatting: Number General</vt:lpstr>
      <vt:lpstr>Formatting: Number Number</vt:lpstr>
      <vt:lpstr>Formatting: Number Number</vt:lpstr>
      <vt:lpstr>Formatting: Number Currency</vt:lpstr>
      <vt:lpstr>Formatting: Number Date</vt:lpstr>
      <vt:lpstr>Formatting: Number Date</vt:lpstr>
      <vt:lpstr>Formatting: Number Date</vt:lpstr>
      <vt:lpstr>Sample of same “Value” shown  in 10 different Formats</vt:lpstr>
      <vt:lpstr>Other formatting tricks:  Sheets can be re-named or re-colored</vt:lpstr>
      <vt:lpstr>Sheets can be re-named or re-colored</vt:lpstr>
      <vt:lpstr>Sheets can be re-named or re-colored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V laptop</dc:creator>
  <cp:lastModifiedBy>Frank Cerullo</cp:lastModifiedBy>
  <cp:revision>19</cp:revision>
  <dcterms:created xsi:type="dcterms:W3CDTF">2012-11-22T02:12:59Z</dcterms:created>
  <dcterms:modified xsi:type="dcterms:W3CDTF">2021-01-23T17:50:25Z</dcterms:modified>
</cp:coreProperties>
</file>